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7"/>
  </p:notesMasterIdLst>
  <p:handoutMasterIdLst>
    <p:handoutMasterId r:id="rId18"/>
  </p:handoutMasterIdLst>
  <p:sldIdLst>
    <p:sldId id="256" r:id="rId2"/>
    <p:sldId id="273" r:id="rId3"/>
    <p:sldId id="297" r:id="rId4"/>
    <p:sldId id="324" r:id="rId5"/>
    <p:sldId id="287" r:id="rId6"/>
    <p:sldId id="307" r:id="rId7"/>
    <p:sldId id="325" r:id="rId8"/>
    <p:sldId id="331" r:id="rId9"/>
    <p:sldId id="333" r:id="rId10"/>
    <p:sldId id="315" r:id="rId11"/>
    <p:sldId id="328" r:id="rId12"/>
    <p:sldId id="326" r:id="rId13"/>
    <p:sldId id="329" r:id="rId14"/>
    <p:sldId id="327" r:id="rId15"/>
    <p:sldId id="33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8869" autoAdjust="0"/>
  </p:normalViewPr>
  <p:slideViewPr>
    <p:cSldViewPr snapToGrid="0">
      <p:cViewPr varScale="1">
        <p:scale>
          <a:sx n="64" d="100"/>
          <a:sy n="64" d="100"/>
        </p:scale>
        <p:origin x="978" y="78"/>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3/27/2021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3/27/2021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5</a:t>
            </a:fld>
            <a:endParaRPr lang="en-US" noProof="0"/>
          </a:p>
        </p:txBody>
      </p:sp>
    </p:spTree>
    <p:extLst>
      <p:ext uri="{BB962C8B-B14F-4D97-AF65-F5344CB8AC3E}">
        <p14:creationId xmlns:p14="http://schemas.microsoft.com/office/powerpoint/2010/main" val="4232966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a:p>
        </p:txBody>
      </p:sp>
    </p:spTree>
    <p:extLst>
      <p:ext uri="{BB962C8B-B14F-4D97-AF65-F5344CB8AC3E}">
        <p14:creationId xmlns:p14="http://schemas.microsoft.com/office/powerpoint/2010/main" val="1176281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15</a:t>
            </a:fld>
            <a:endParaRPr lang="en-US" noProof="0"/>
          </a:p>
        </p:txBody>
      </p:sp>
    </p:spTree>
    <p:extLst>
      <p:ext uri="{BB962C8B-B14F-4D97-AF65-F5344CB8AC3E}">
        <p14:creationId xmlns:p14="http://schemas.microsoft.com/office/powerpoint/2010/main" val="1424848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6</a:t>
            </a:fld>
            <a:endParaRPr lang="en-US" noProof="0"/>
          </a:p>
        </p:txBody>
      </p:sp>
    </p:spTree>
    <p:extLst>
      <p:ext uri="{BB962C8B-B14F-4D97-AF65-F5344CB8AC3E}">
        <p14:creationId xmlns:p14="http://schemas.microsoft.com/office/powerpoint/2010/main" val="772246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7</a:t>
            </a:fld>
            <a:endParaRPr lang="en-US" noProof="0"/>
          </a:p>
        </p:txBody>
      </p:sp>
    </p:spTree>
    <p:extLst>
      <p:ext uri="{BB962C8B-B14F-4D97-AF65-F5344CB8AC3E}">
        <p14:creationId xmlns:p14="http://schemas.microsoft.com/office/powerpoint/2010/main" val="3715499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a:p>
        </p:txBody>
      </p:sp>
    </p:spTree>
    <p:extLst>
      <p:ext uri="{BB962C8B-B14F-4D97-AF65-F5344CB8AC3E}">
        <p14:creationId xmlns:p14="http://schemas.microsoft.com/office/powerpoint/2010/main" val="2155668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a:p>
        </p:txBody>
      </p:sp>
    </p:spTree>
    <p:extLst>
      <p:ext uri="{BB962C8B-B14F-4D97-AF65-F5344CB8AC3E}">
        <p14:creationId xmlns:p14="http://schemas.microsoft.com/office/powerpoint/2010/main" val="723473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a:p>
        </p:txBody>
      </p:sp>
    </p:spTree>
    <p:extLst>
      <p:ext uri="{BB962C8B-B14F-4D97-AF65-F5344CB8AC3E}">
        <p14:creationId xmlns:p14="http://schemas.microsoft.com/office/powerpoint/2010/main" val="3104689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a:p>
        </p:txBody>
      </p:sp>
    </p:spTree>
    <p:extLst>
      <p:ext uri="{BB962C8B-B14F-4D97-AF65-F5344CB8AC3E}">
        <p14:creationId xmlns:p14="http://schemas.microsoft.com/office/powerpoint/2010/main" val="3410283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a:p>
        </p:txBody>
      </p:sp>
    </p:spTree>
    <p:extLst>
      <p:ext uri="{BB962C8B-B14F-4D97-AF65-F5344CB8AC3E}">
        <p14:creationId xmlns:p14="http://schemas.microsoft.com/office/powerpoint/2010/main" val="770518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a:p>
        </p:txBody>
      </p:sp>
    </p:spTree>
    <p:extLst>
      <p:ext uri="{BB962C8B-B14F-4D97-AF65-F5344CB8AC3E}">
        <p14:creationId xmlns:p14="http://schemas.microsoft.com/office/powerpoint/2010/main" val="35856040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DT5:</a:t>
            </a:r>
          </a:p>
          <a:p>
            <a:r>
              <a:rPr lang="en-US" noProof="1"/>
              <a:t>Magnetic storage</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0984" r="10984"/>
          <a:stretch>
            <a:fillRect/>
          </a:stretch>
        </p:blipFill>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Magnetic storage</a:t>
            </a:r>
          </a:p>
        </p:txBody>
      </p:sp>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magnetic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Capacity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ext uri="{D42A27DB-BD31-4B8C-83A1-F6EECF244321}">
                <p14:modId xmlns:p14="http://schemas.microsoft.com/office/powerpoint/2010/main" val="4126706063"/>
              </p:ext>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Cost</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2966081450"/>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2" name="Picture 1"/>
          <p:cNvPicPr>
            <a:picLocks noChangeAspect="1"/>
          </p:cNvPicPr>
          <p:nvPr/>
        </p:nvPicPr>
        <p:blipFill>
          <a:blip r:embed="rId3"/>
          <a:stretch>
            <a:fillRect/>
          </a:stretch>
        </p:blipFill>
        <p:spPr>
          <a:xfrm>
            <a:off x="157161" y="2948470"/>
            <a:ext cx="5120691" cy="3412461"/>
          </a:xfrm>
          <a:prstGeom prst="rect">
            <a:avLst/>
          </a:prstGeom>
        </p:spPr>
      </p:pic>
    </p:spTree>
    <p:extLst>
      <p:ext uri="{BB962C8B-B14F-4D97-AF65-F5344CB8AC3E}">
        <p14:creationId xmlns:p14="http://schemas.microsoft.com/office/powerpoint/2010/main" val="1200773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Magnetic storage</a:t>
            </a:r>
          </a:p>
        </p:txBody>
      </p:sp>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magnetic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Capacity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ext uri="{D42A27DB-BD31-4B8C-83A1-F6EECF244321}">
                <p14:modId xmlns:p14="http://schemas.microsoft.com/office/powerpoint/2010/main" val="3894114061"/>
              </p:ext>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r>
              <a:rPr lang="en-GB" dirty="0">
                <a:solidFill>
                  <a:schemeClr val="tx1"/>
                </a:solidFill>
                <a:latin typeface="+mj-lt"/>
              </a:rPr>
              <a:t>Hard drives with extremely high capacity are available. You can buy these devices with a capacity of 4TB.</a:t>
            </a: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Cost</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3950912444"/>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dirty="0">
              <a:solidFill>
                <a:schemeClr val="tx1"/>
              </a:solidFill>
              <a:latin typeface="+mj-lt"/>
            </a:endParaRPr>
          </a:p>
          <a:p>
            <a:pPr algn="ctr"/>
            <a:r>
              <a:rPr lang="en-GB" dirty="0">
                <a:solidFill>
                  <a:schemeClr val="tx1"/>
                </a:solidFill>
                <a:latin typeface="+mj-lt"/>
              </a:rPr>
              <a:t>Although these devices have a high storage capacity, if you calculate the cost per GB, you get real value for money. A 4TB HDD can cost around £100. </a:t>
            </a: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13" name="Picture 12"/>
          <p:cNvPicPr>
            <a:picLocks noChangeAspect="1"/>
          </p:cNvPicPr>
          <p:nvPr/>
        </p:nvPicPr>
        <p:blipFill>
          <a:blip r:embed="rId3"/>
          <a:stretch>
            <a:fillRect/>
          </a:stretch>
        </p:blipFill>
        <p:spPr>
          <a:xfrm>
            <a:off x="157161" y="2948470"/>
            <a:ext cx="5120691" cy="3412461"/>
          </a:xfrm>
          <a:prstGeom prst="rect">
            <a:avLst/>
          </a:prstGeom>
        </p:spPr>
      </p:pic>
    </p:spTree>
    <p:extLst>
      <p:ext uri="{BB962C8B-B14F-4D97-AF65-F5344CB8AC3E}">
        <p14:creationId xmlns:p14="http://schemas.microsoft.com/office/powerpoint/2010/main" val="8944707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Magnetic storage</a:t>
            </a:r>
          </a:p>
        </p:txBody>
      </p:sp>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magnetic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Speed</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ext uri="{D42A27DB-BD31-4B8C-83A1-F6EECF244321}">
                <p14:modId xmlns:p14="http://schemas.microsoft.com/office/powerpoint/2010/main" val="4126706063"/>
              </p:ext>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Portability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2966081450"/>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13" name="Picture 12"/>
          <p:cNvPicPr>
            <a:picLocks noChangeAspect="1"/>
          </p:cNvPicPr>
          <p:nvPr/>
        </p:nvPicPr>
        <p:blipFill>
          <a:blip r:embed="rId3"/>
          <a:stretch>
            <a:fillRect/>
          </a:stretch>
        </p:blipFill>
        <p:spPr>
          <a:xfrm>
            <a:off x="157161" y="2948470"/>
            <a:ext cx="5120691" cy="3412461"/>
          </a:xfrm>
          <a:prstGeom prst="rect">
            <a:avLst/>
          </a:prstGeom>
        </p:spPr>
      </p:pic>
    </p:spTree>
    <p:extLst>
      <p:ext uri="{BB962C8B-B14F-4D97-AF65-F5344CB8AC3E}">
        <p14:creationId xmlns:p14="http://schemas.microsoft.com/office/powerpoint/2010/main" val="2205448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Magnetic storage</a:t>
            </a:r>
          </a:p>
        </p:txBody>
      </p:sp>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magnetic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Speed</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ext uri="{D42A27DB-BD31-4B8C-83A1-F6EECF244321}">
                <p14:modId xmlns:p14="http://schemas.microsoft.com/office/powerpoint/2010/main" val="3790417027"/>
              </p:ext>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It has an actuator arm on a spinning disk trying to find it. This means it can take a long time to read and write data. As a result, programs/files may take longer to boot up. </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Portability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1772147379"/>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FF0000"/>
                    </a:solidFill>
                  </a:tcPr>
                </a:tc>
                <a:tc>
                  <a:txBody>
                    <a:bodyPr/>
                    <a:lstStyle/>
                    <a:p>
                      <a:endParaRPr lang="en-GB" dirty="0"/>
                    </a:p>
                  </a:txBody>
                  <a:tcPr>
                    <a:solidFill>
                      <a:srgbClr val="FF0000"/>
                    </a:solid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It’s not very portable for a few reasons. Firstly, it’s a heavy device which would make it difficult to carry around (this problem can occur with external hard drives) Secondly, if it’s internal then it has to be physically attached to the computer.</a:t>
            </a: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13" name="Picture 12"/>
          <p:cNvPicPr>
            <a:picLocks noChangeAspect="1"/>
          </p:cNvPicPr>
          <p:nvPr/>
        </p:nvPicPr>
        <p:blipFill>
          <a:blip r:embed="rId3"/>
          <a:stretch>
            <a:fillRect/>
          </a:stretch>
        </p:blipFill>
        <p:spPr>
          <a:xfrm>
            <a:off x="157161" y="2948470"/>
            <a:ext cx="5120691" cy="3412461"/>
          </a:xfrm>
          <a:prstGeom prst="rect">
            <a:avLst/>
          </a:prstGeom>
        </p:spPr>
      </p:pic>
    </p:spTree>
    <p:extLst>
      <p:ext uri="{BB962C8B-B14F-4D97-AF65-F5344CB8AC3E}">
        <p14:creationId xmlns:p14="http://schemas.microsoft.com/office/powerpoint/2010/main" val="2605320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Magnetic storage</a:t>
            </a:r>
          </a:p>
        </p:txBody>
      </p:sp>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magnetic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Durability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ext uri="{D42A27DB-BD31-4B8C-83A1-F6EECF244321}">
                <p14:modId xmlns:p14="http://schemas.microsoft.com/office/powerpoint/2010/main" val="4126706063"/>
              </p:ext>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Reliability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2966081450"/>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13" name="Picture 12"/>
          <p:cNvPicPr>
            <a:picLocks noChangeAspect="1"/>
          </p:cNvPicPr>
          <p:nvPr/>
        </p:nvPicPr>
        <p:blipFill>
          <a:blip r:embed="rId3"/>
          <a:stretch>
            <a:fillRect/>
          </a:stretch>
        </p:blipFill>
        <p:spPr>
          <a:xfrm>
            <a:off x="157161" y="2948470"/>
            <a:ext cx="5120691" cy="3412461"/>
          </a:xfrm>
          <a:prstGeom prst="rect">
            <a:avLst/>
          </a:prstGeom>
        </p:spPr>
      </p:pic>
    </p:spTree>
    <p:extLst>
      <p:ext uri="{BB962C8B-B14F-4D97-AF65-F5344CB8AC3E}">
        <p14:creationId xmlns:p14="http://schemas.microsoft.com/office/powerpoint/2010/main" val="3250712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Magnetic storage</a:t>
            </a: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Durability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7" name="Table 6"/>
          <p:cNvGraphicFramePr>
            <a:graphicFrameLocks noGrp="1"/>
          </p:cNvGraphicFramePr>
          <p:nvPr>
            <p:extLst>
              <p:ext uri="{D42A27DB-BD31-4B8C-83A1-F6EECF244321}">
                <p14:modId xmlns:p14="http://schemas.microsoft.com/office/powerpoint/2010/main" val="2982393455"/>
              </p:ext>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FF0000"/>
                    </a:solidFill>
                  </a:tcPr>
                </a:tc>
                <a:tc>
                  <a:txBody>
                    <a:bodyPr/>
                    <a:lstStyle/>
                    <a:p>
                      <a:endParaRPr lang="en-GB" dirty="0"/>
                    </a:p>
                  </a:txBody>
                  <a:tcPr>
                    <a:solidFill>
                      <a:srgbClr val="FF0000"/>
                    </a:solidFill>
                  </a:tcPr>
                </a:tc>
                <a:tc>
                  <a:txBody>
                    <a:bodyPr/>
                    <a:lstStyle/>
                    <a:p>
                      <a:endParaRPr lang="en-GB" dirty="0"/>
                    </a:p>
                  </a:txBody>
                  <a:tcPr>
                    <a:solidFill>
                      <a:srgbClr val="FF0000"/>
                    </a:solid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noFill/>
                  </a:tcPr>
                </a:tc>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It isn’t able to withstand being dropped because it has  moving parts. It stands more of a chance of surviving it was it was connected internally as it’s protected by the case.</a:t>
            </a: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Reliability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2775024193"/>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Another factor that supports it’s value for money is how reliable they can be. These devices can consistently perform well over a long period of time. </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1" name="Rectangle 10"/>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magnetic storage against the different storage characteristics. You must justify your answer.</a:t>
            </a:r>
          </a:p>
          <a:p>
            <a:pPr algn="ctr"/>
            <a:endParaRPr lang="en-GB" sz="1600" dirty="0">
              <a:solidFill>
                <a:schemeClr val="tx1"/>
              </a:solidFill>
              <a:latin typeface="+mj-lt"/>
            </a:endParaRPr>
          </a:p>
        </p:txBody>
      </p:sp>
      <p:sp>
        <p:nvSpPr>
          <p:cNvPr id="13" name="TextBox 12"/>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pic>
        <p:nvPicPr>
          <p:cNvPr id="14" name="Picture 13"/>
          <p:cNvPicPr>
            <a:picLocks noChangeAspect="1"/>
          </p:cNvPicPr>
          <p:nvPr/>
        </p:nvPicPr>
        <p:blipFill>
          <a:blip r:embed="rId3"/>
          <a:stretch>
            <a:fillRect/>
          </a:stretch>
        </p:blipFill>
        <p:spPr>
          <a:xfrm>
            <a:off x="157161" y="2948470"/>
            <a:ext cx="5120691" cy="3412461"/>
          </a:xfrm>
          <a:prstGeom prst="rect">
            <a:avLst/>
          </a:prstGeom>
        </p:spPr>
      </p:pic>
    </p:spTree>
    <p:extLst>
      <p:ext uri="{BB962C8B-B14F-4D97-AF65-F5344CB8AC3E}">
        <p14:creationId xmlns:p14="http://schemas.microsoft.com/office/powerpoint/2010/main" val="2779781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2</a:t>
            </a:fld>
            <a:endParaRPr lang="en-US" noProof="0"/>
          </a:p>
        </p:txBody>
      </p:sp>
    </p:spTree>
    <p:extLst>
      <p:ext uri="{BB962C8B-B14F-4D97-AF65-F5344CB8AC3E}">
        <p14:creationId xmlns:p14="http://schemas.microsoft.com/office/powerpoint/2010/main" val="892908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00013"/>
            <a:ext cx="11801475" cy="1384995"/>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Name these storage devices and identify their purpose.</a:t>
            </a:r>
          </a:p>
          <a:p>
            <a:endParaRPr lang="en-GB" dirty="0">
              <a:latin typeface="+mj-lt"/>
            </a:endParaRPr>
          </a:p>
        </p:txBody>
      </p:sp>
      <p:sp>
        <p:nvSpPr>
          <p:cNvPr id="6" name="Rectangle 5"/>
          <p:cNvSpPr/>
          <p:nvPr/>
        </p:nvSpPr>
        <p:spPr>
          <a:xfrm>
            <a:off x="3513536" y="4315084"/>
            <a:ext cx="2259260" cy="208571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8" name="Rectangle 7"/>
          <p:cNvSpPr/>
          <p:nvPr/>
        </p:nvSpPr>
        <p:spPr>
          <a:xfrm>
            <a:off x="6348845" y="4315084"/>
            <a:ext cx="2259260" cy="208571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0" name="Rectangle 9"/>
          <p:cNvSpPr/>
          <p:nvPr/>
        </p:nvSpPr>
        <p:spPr>
          <a:xfrm>
            <a:off x="9184154" y="4315084"/>
            <a:ext cx="2259260" cy="208571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1" name="Rectangle 10"/>
          <p:cNvSpPr/>
          <p:nvPr/>
        </p:nvSpPr>
        <p:spPr>
          <a:xfrm>
            <a:off x="3513536" y="3442706"/>
            <a:ext cx="2259260" cy="60282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2" name="Rectangle 11"/>
          <p:cNvSpPr/>
          <p:nvPr/>
        </p:nvSpPr>
        <p:spPr>
          <a:xfrm>
            <a:off x="6348845" y="3442706"/>
            <a:ext cx="2259260" cy="60282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3" name="Rectangle 12"/>
          <p:cNvSpPr/>
          <p:nvPr/>
        </p:nvSpPr>
        <p:spPr>
          <a:xfrm>
            <a:off x="9184154" y="3442706"/>
            <a:ext cx="2259260" cy="60282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5" name="TextBox 14"/>
          <p:cNvSpPr txBox="1"/>
          <p:nvPr/>
        </p:nvSpPr>
        <p:spPr>
          <a:xfrm>
            <a:off x="415960" y="3559451"/>
            <a:ext cx="2521527" cy="369332"/>
          </a:xfrm>
          <a:prstGeom prst="rect">
            <a:avLst/>
          </a:prstGeom>
          <a:noFill/>
        </p:spPr>
        <p:txBody>
          <a:bodyPr wrap="square" rtlCol="0">
            <a:spAutoFit/>
          </a:bodyPr>
          <a:lstStyle/>
          <a:p>
            <a:r>
              <a:rPr lang="en-GB" dirty="0">
                <a:latin typeface="+mj-lt"/>
              </a:rPr>
              <a:t>Name this storage device</a:t>
            </a:r>
          </a:p>
        </p:txBody>
      </p:sp>
      <p:sp>
        <p:nvSpPr>
          <p:cNvPr id="16" name="TextBox 15"/>
          <p:cNvSpPr txBox="1"/>
          <p:nvPr/>
        </p:nvSpPr>
        <p:spPr>
          <a:xfrm>
            <a:off x="415959" y="5173276"/>
            <a:ext cx="2521527" cy="646331"/>
          </a:xfrm>
          <a:prstGeom prst="rect">
            <a:avLst/>
          </a:prstGeom>
          <a:noFill/>
        </p:spPr>
        <p:txBody>
          <a:bodyPr wrap="square" rtlCol="0">
            <a:spAutoFit/>
          </a:bodyPr>
          <a:lstStyle/>
          <a:p>
            <a:r>
              <a:rPr lang="en-GB" dirty="0">
                <a:latin typeface="+mj-lt"/>
              </a:rPr>
              <a:t>What is the purpose of this device?</a:t>
            </a:r>
          </a:p>
        </p:txBody>
      </p:sp>
      <p:pic>
        <p:nvPicPr>
          <p:cNvPr id="2" name="Picture 1"/>
          <p:cNvPicPr>
            <a:picLocks noChangeAspect="1"/>
          </p:cNvPicPr>
          <p:nvPr/>
        </p:nvPicPr>
        <p:blipFill>
          <a:blip r:embed="rId2"/>
          <a:stretch>
            <a:fillRect/>
          </a:stretch>
        </p:blipFill>
        <p:spPr>
          <a:xfrm>
            <a:off x="3578194" y="1586933"/>
            <a:ext cx="2129944" cy="1720995"/>
          </a:xfrm>
          <a:prstGeom prst="rect">
            <a:avLst/>
          </a:prstGeom>
        </p:spPr>
      </p:pic>
      <p:pic>
        <p:nvPicPr>
          <p:cNvPr id="4" name="Picture 3"/>
          <p:cNvPicPr>
            <a:picLocks noChangeAspect="1"/>
          </p:cNvPicPr>
          <p:nvPr/>
        </p:nvPicPr>
        <p:blipFill>
          <a:blip r:embed="rId3"/>
          <a:stretch>
            <a:fillRect/>
          </a:stretch>
        </p:blipFill>
        <p:spPr>
          <a:xfrm>
            <a:off x="6512936" y="1726256"/>
            <a:ext cx="1931077" cy="1442348"/>
          </a:xfrm>
          <a:prstGeom prst="rect">
            <a:avLst/>
          </a:prstGeom>
        </p:spPr>
      </p:pic>
      <p:pic>
        <p:nvPicPr>
          <p:cNvPr id="14" name="Picture 13"/>
          <p:cNvPicPr>
            <a:picLocks noChangeAspect="1"/>
          </p:cNvPicPr>
          <p:nvPr/>
        </p:nvPicPr>
        <p:blipFill>
          <a:blip r:embed="rId4"/>
          <a:stretch>
            <a:fillRect/>
          </a:stretch>
        </p:blipFill>
        <p:spPr>
          <a:xfrm>
            <a:off x="9248811" y="1684495"/>
            <a:ext cx="2040530" cy="1488799"/>
          </a:xfrm>
          <a:prstGeom prst="rect">
            <a:avLst/>
          </a:prstGeom>
        </p:spPr>
      </p:pic>
    </p:spTree>
    <p:extLst>
      <p:ext uri="{BB962C8B-B14F-4D97-AF65-F5344CB8AC3E}">
        <p14:creationId xmlns:p14="http://schemas.microsoft.com/office/powerpoint/2010/main" val="1849145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00013"/>
            <a:ext cx="11801475" cy="1384995"/>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Name these storage devices and identify their purpose.</a:t>
            </a:r>
          </a:p>
          <a:p>
            <a:endParaRPr lang="en-GB" dirty="0">
              <a:latin typeface="+mj-lt"/>
            </a:endParaRPr>
          </a:p>
        </p:txBody>
      </p:sp>
      <p:sp>
        <p:nvSpPr>
          <p:cNvPr id="6" name="Rectangle 5"/>
          <p:cNvSpPr/>
          <p:nvPr/>
        </p:nvSpPr>
        <p:spPr>
          <a:xfrm>
            <a:off x="3513536" y="4315084"/>
            <a:ext cx="2259260" cy="208571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The purpose of this is to store files such as documents, images, video etc. The most common form of secondary storage.</a:t>
            </a:r>
          </a:p>
        </p:txBody>
      </p:sp>
      <p:sp>
        <p:nvSpPr>
          <p:cNvPr id="8" name="Rectangle 7"/>
          <p:cNvSpPr/>
          <p:nvPr/>
        </p:nvSpPr>
        <p:spPr>
          <a:xfrm>
            <a:off x="6348845" y="4315084"/>
            <a:ext cx="2259260" cy="208571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Originally used to store small files and as a form of backup. However it became obsolete due to it’s small capacity.</a:t>
            </a:r>
          </a:p>
        </p:txBody>
      </p:sp>
      <p:sp>
        <p:nvSpPr>
          <p:cNvPr id="10" name="Rectangle 9"/>
          <p:cNvSpPr/>
          <p:nvPr/>
        </p:nvSpPr>
        <p:spPr>
          <a:xfrm>
            <a:off x="9184154" y="4315084"/>
            <a:ext cx="2259260" cy="208571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Used to store digital recordings. In some cases, they’re still used today because of it’s high storage capacity.</a:t>
            </a:r>
          </a:p>
        </p:txBody>
      </p:sp>
      <p:sp>
        <p:nvSpPr>
          <p:cNvPr id="11" name="Rectangle 10"/>
          <p:cNvSpPr/>
          <p:nvPr/>
        </p:nvSpPr>
        <p:spPr>
          <a:xfrm>
            <a:off x="3513536" y="3442706"/>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Hard-disk drive</a:t>
            </a:r>
          </a:p>
        </p:txBody>
      </p:sp>
      <p:sp>
        <p:nvSpPr>
          <p:cNvPr id="12" name="Rectangle 11"/>
          <p:cNvSpPr/>
          <p:nvPr/>
        </p:nvSpPr>
        <p:spPr>
          <a:xfrm>
            <a:off x="6348845" y="3442706"/>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Floppy disk</a:t>
            </a:r>
          </a:p>
        </p:txBody>
      </p:sp>
      <p:sp>
        <p:nvSpPr>
          <p:cNvPr id="13" name="Rectangle 12"/>
          <p:cNvSpPr/>
          <p:nvPr/>
        </p:nvSpPr>
        <p:spPr>
          <a:xfrm>
            <a:off x="9184154" y="3442706"/>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Magnetic tape</a:t>
            </a:r>
          </a:p>
        </p:txBody>
      </p:sp>
      <p:sp>
        <p:nvSpPr>
          <p:cNvPr id="15" name="TextBox 14"/>
          <p:cNvSpPr txBox="1"/>
          <p:nvPr/>
        </p:nvSpPr>
        <p:spPr>
          <a:xfrm>
            <a:off x="415960" y="3559451"/>
            <a:ext cx="2521527" cy="369332"/>
          </a:xfrm>
          <a:prstGeom prst="rect">
            <a:avLst/>
          </a:prstGeom>
          <a:noFill/>
        </p:spPr>
        <p:txBody>
          <a:bodyPr wrap="square" rtlCol="0">
            <a:spAutoFit/>
          </a:bodyPr>
          <a:lstStyle/>
          <a:p>
            <a:r>
              <a:rPr lang="en-GB" dirty="0">
                <a:latin typeface="+mj-lt"/>
              </a:rPr>
              <a:t>Name this storage device</a:t>
            </a:r>
          </a:p>
        </p:txBody>
      </p:sp>
      <p:sp>
        <p:nvSpPr>
          <p:cNvPr id="16" name="TextBox 15"/>
          <p:cNvSpPr txBox="1"/>
          <p:nvPr/>
        </p:nvSpPr>
        <p:spPr>
          <a:xfrm>
            <a:off x="415959" y="5173276"/>
            <a:ext cx="2521527" cy="646331"/>
          </a:xfrm>
          <a:prstGeom prst="rect">
            <a:avLst/>
          </a:prstGeom>
          <a:noFill/>
        </p:spPr>
        <p:txBody>
          <a:bodyPr wrap="square" rtlCol="0">
            <a:spAutoFit/>
          </a:bodyPr>
          <a:lstStyle/>
          <a:p>
            <a:r>
              <a:rPr lang="en-GB" dirty="0">
                <a:latin typeface="+mj-lt"/>
              </a:rPr>
              <a:t>What is the purpose of this device?</a:t>
            </a:r>
          </a:p>
        </p:txBody>
      </p:sp>
      <p:pic>
        <p:nvPicPr>
          <p:cNvPr id="14" name="Picture 13"/>
          <p:cNvPicPr>
            <a:picLocks noChangeAspect="1"/>
          </p:cNvPicPr>
          <p:nvPr/>
        </p:nvPicPr>
        <p:blipFill>
          <a:blip r:embed="rId2"/>
          <a:stretch>
            <a:fillRect/>
          </a:stretch>
        </p:blipFill>
        <p:spPr>
          <a:xfrm>
            <a:off x="3578194" y="1586933"/>
            <a:ext cx="2129944" cy="1720995"/>
          </a:xfrm>
          <a:prstGeom prst="rect">
            <a:avLst/>
          </a:prstGeom>
        </p:spPr>
      </p:pic>
      <p:pic>
        <p:nvPicPr>
          <p:cNvPr id="17" name="Picture 16"/>
          <p:cNvPicPr>
            <a:picLocks noChangeAspect="1"/>
          </p:cNvPicPr>
          <p:nvPr/>
        </p:nvPicPr>
        <p:blipFill>
          <a:blip r:embed="rId3"/>
          <a:stretch>
            <a:fillRect/>
          </a:stretch>
        </p:blipFill>
        <p:spPr>
          <a:xfrm>
            <a:off x="6512936" y="1726256"/>
            <a:ext cx="1931077" cy="1442348"/>
          </a:xfrm>
          <a:prstGeom prst="rect">
            <a:avLst/>
          </a:prstGeom>
        </p:spPr>
      </p:pic>
      <p:pic>
        <p:nvPicPr>
          <p:cNvPr id="18" name="Picture 17"/>
          <p:cNvPicPr>
            <a:picLocks noChangeAspect="1"/>
          </p:cNvPicPr>
          <p:nvPr/>
        </p:nvPicPr>
        <p:blipFill>
          <a:blip r:embed="rId4"/>
          <a:stretch>
            <a:fillRect/>
          </a:stretch>
        </p:blipFill>
        <p:spPr>
          <a:xfrm>
            <a:off x="9248811" y="1684495"/>
            <a:ext cx="2040530" cy="1488799"/>
          </a:xfrm>
          <a:prstGeom prst="rect">
            <a:avLst/>
          </a:prstGeom>
        </p:spPr>
      </p:pic>
    </p:spTree>
    <p:extLst>
      <p:ext uri="{BB962C8B-B14F-4D97-AF65-F5344CB8AC3E}">
        <p14:creationId xmlns:p14="http://schemas.microsoft.com/office/powerpoint/2010/main" val="34297905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p:txBody>
          <a:bodyPr/>
          <a:lstStyle/>
          <a:p>
            <a:r>
              <a:rPr lang="en-GB" dirty="0"/>
              <a:t>Magnetic storage or magnetic recording is the storage of data on a magnetized medium. Magnetic storage uses different patterns of magnetisation in a magnetisable material to store data and is a form of non-volatile memory.</a:t>
            </a:r>
          </a:p>
          <a:p>
            <a:endParaRPr lang="en-GB" dirty="0"/>
          </a:p>
          <a:p>
            <a:r>
              <a:rPr lang="en-GB" dirty="0"/>
              <a:t>Identify a range of magnetic storage devices and their purpose.</a:t>
            </a:r>
          </a:p>
          <a:p>
            <a:r>
              <a:rPr lang="en-GB" dirty="0"/>
              <a:t>Describe the six characteristics used to assess the suitability of a storage device for a given purpose.</a:t>
            </a:r>
          </a:p>
          <a:p>
            <a:r>
              <a:rPr lang="en-GB" dirty="0"/>
              <a:t>Use these characteristics to assess the suitability of magnetic storage.</a:t>
            </a:r>
          </a:p>
          <a:p>
            <a:endParaRPr lang="en-GB" dirty="0"/>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5</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59999" y="2691304"/>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9" name="Picture Placeholder 8"/>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737" r="737"/>
          <a:stretch>
            <a:fillRect/>
          </a:stretch>
        </p:blipFill>
        <p:spPr/>
      </p:pic>
    </p:spTree>
    <p:extLst>
      <p:ext uri="{BB962C8B-B14F-4D97-AF65-F5344CB8AC3E}">
        <p14:creationId xmlns:p14="http://schemas.microsoft.com/office/powerpoint/2010/main" val="4191138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1384995"/>
          </a:xfrm>
          <a:prstGeom prst="rect">
            <a:avLst/>
          </a:prstGeom>
          <a:noFill/>
        </p:spPr>
        <p:txBody>
          <a:bodyPr wrap="square" rtlCol="0">
            <a:spAutoFit/>
          </a:bodyPr>
          <a:lstStyle/>
          <a:p>
            <a:r>
              <a:rPr lang="en-GB" sz="2400" b="1" u="sng" dirty="0">
                <a:latin typeface="+mj-lt"/>
              </a:rPr>
              <a:t>Match them up</a:t>
            </a:r>
          </a:p>
          <a:p>
            <a:endParaRPr lang="en-GB" sz="2400" b="1" u="sng" dirty="0">
              <a:latin typeface="+mj-lt"/>
            </a:endParaRPr>
          </a:p>
          <a:p>
            <a:r>
              <a:rPr lang="en-GB" dirty="0">
                <a:latin typeface="+mj-lt"/>
              </a:rPr>
              <a:t>These characteristics are used to decide what type of storage is best suited to a given purpose. Match up the characteristics to correct statement. </a:t>
            </a:r>
          </a:p>
        </p:txBody>
      </p:sp>
      <p:graphicFrame>
        <p:nvGraphicFramePr>
          <p:cNvPr id="4" name="Table 3"/>
          <p:cNvGraphicFramePr>
            <a:graphicFrameLocks noGrp="1"/>
          </p:cNvGraphicFramePr>
          <p:nvPr>
            <p:extLst>
              <p:ext uri="{D42A27DB-BD31-4B8C-83A1-F6EECF244321}">
                <p14:modId xmlns:p14="http://schemas.microsoft.com/office/powerpoint/2010/main" val="1216326850"/>
              </p:ext>
            </p:extLst>
          </p:nvPr>
        </p:nvGraphicFramePr>
        <p:xfrm>
          <a:off x="752906" y="1897298"/>
          <a:ext cx="9928947" cy="3840480"/>
        </p:xfrm>
        <a:graphic>
          <a:graphicData uri="http://schemas.openxmlformats.org/drawingml/2006/table">
            <a:tbl>
              <a:tblPr firstRow="1" bandRow="1">
                <a:tableStyleId>{5940675A-B579-460E-94D1-54222C63F5DA}</a:tableStyleId>
              </a:tblPr>
              <a:tblGrid>
                <a:gridCol w="2114985">
                  <a:extLst>
                    <a:ext uri="{9D8B030D-6E8A-4147-A177-3AD203B41FA5}">
                      <a16:colId xmlns:a16="http://schemas.microsoft.com/office/drawing/2014/main" val="2277807339"/>
                    </a:ext>
                  </a:extLst>
                </a:gridCol>
                <a:gridCol w="803564">
                  <a:extLst>
                    <a:ext uri="{9D8B030D-6E8A-4147-A177-3AD203B41FA5}">
                      <a16:colId xmlns:a16="http://schemas.microsoft.com/office/drawing/2014/main" val="2545656112"/>
                    </a:ext>
                  </a:extLst>
                </a:gridCol>
                <a:gridCol w="7010398">
                  <a:extLst>
                    <a:ext uri="{9D8B030D-6E8A-4147-A177-3AD203B41FA5}">
                      <a16:colId xmlns:a16="http://schemas.microsoft.com/office/drawing/2014/main" val="3079858920"/>
                    </a:ext>
                  </a:extLst>
                </a:gridCol>
              </a:tblGrid>
              <a:tr h="459638">
                <a:tc>
                  <a:txBody>
                    <a:bodyPr/>
                    <a:lstStyle/>
                    <a:p>
                      <a:pPr marL="0" indent="0">
                        <a:buNone/>
                      </a:pPr>
                      <a:r>
                        <a:rPr lang="en-GB" dirty="0">
                          <a:latin typeface="+mj-lt"/>
                        </a:rPr>
                        <a:t>1. Capacity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A. This refers to how quickly the data can be read and transferred</a:t>
                      </a:r>
                      <a:r>
                        <a:rPr lang="en-GB" baseline="0" dirty="0">
                          <a:latin typeface="+mj-lt"/>
                        </a:rPr>
                        <a:t> </a:t>
                      </a:r>
                      <a:r>
                        <a:rPr lang="en-GB" dirty="0">
                          <a:latin typeface="+mj-lt"/>
                        </a:rPr>
                        <a:t>from the storage device.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201959"/>
                  </a:ext>
                </a:extLst>
              </a:tr>
              <a:tr h="459638">
                <a:tc>
                  <a:txBody>
                    <a:bodyPr/>
                    <a:lstStyle/>
                    <a:p>
                      <a:r>
                        <a:rPr lang="en-GB" dirty="0">
                          <a:latin typeface="+mj-lt"/>
                        </a:rPr>
                        <a:t>2. Cost</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B. This refers to how</a:t>
                      </a:r>
                      <a:r>
                        <a:rPr lang="en-GB" baseline="0" dirty="0">
                          <a:latin typeface="+mj-lt"/>
                        </a:rPr>
                        <a:t> easy is it to transport from one place to another.</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5767294"/>
                  </a:ext>
                </a:extLst>
              </a:tr>
              <a:tr h="459638">
                <a:tc>
                  <a:txBody>
                    <a:bodyPr/>
                    <a:lstStyle/>
                    <a:p>
                      <a:r>
                        <a:rPr lang="en-GB" dirty="0">
                          <a:latin typeface="+mj-lt"/>
                        </a:rPr>
                        <a:t>3. Speed</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C. This refers to how expensive</a:t>
                      </a:r>
                      <a:r>
                        <a:rPr lang="en-GB" baseline="0" dirty="0">
                          <a:latin typeface="+mj-lt"/>
                        </a:rPr>
                        <a:t> per byte it is.</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651249"/>
                  </a:ext>
                </a:extLst>
              </a:tr>
              <a:tr h="459638">
                <a:tc>
                  <a:txBody>
                    <a:bodyPr/>
                    <a:lstStyle/>
                    <a:p>
                      <a:r>
                        <a:rPr lang="en-GB" dirty="0">
                          <a:latin typeface="+mj-lt"/>
                        </a:rPr>
                        <a:t>4. Portability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D. This</a:t>
                      </a:r>
                      <a:r>
                        <a:rPr lang="en-GB" baseline="0" dirty="0">
                          <a:latin typeface="+mj-lt"/>
                        </a:rPr>
                        <a:t> refers to longevity – how well does it maintain performance over time?</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6540039"/>
                  </a:ext>
                </a:extLst>
              </a:tr>
              <a:tr h="459638">
                <a:tc>
                  <a:txBody>
                    <a:bodyPr/>
                    <a:lstStyle/>
                    <a:p>
                      <a:r>
                        <a:rPr lang="en-GB" dirty="0">
                          <a:latin typeface="+mj-lt"/>
                        </a:rPr>
                        <a:t>5. Durability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E. This refers to</a:t>
                      </a:r>
                      <a:r>
                        <a:rPr lang="en-GB" baseline="0" dirty="0">
                          <a:latin typeface="+mj-lt"/>
                        </a:rPr>
                        <a:t> how resistant it is to external factors such as being dropped, scratched and how it responds to being in extreme conditions.</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5403780"/>
                  </a:ext>
                </a:extLst>
              </a:tr>
              <a:tr h="459638">
                <a:tc>
                  <a:txBody>
                    <a:bodyPr/>
                    <a:lstStyle/>
                    <a:p>
                      <a:r>
                        <a:rPr lang="en-GB" dirty="0">
                          <a:latin typeface="+mj-lt"/>
                        </a:rPr>
                        <a:t>6. Reliability</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F. This refers to</a:t>
                      </a:r>
                      <a:r>
                        <a:rPr lang="en-GB" baseline="0" dirty="0">
                          <a:latin typeface="+mj-lt"/>
                        </a:rPr>
                        <a:t> how much space is available on the storage device. </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4622884"/>
                  </a:ext>
                </a:extLst>
              </a:tr>
            </a:tbl>
          </a:graphicData>
        </a:graphic>
      </p:graphicFrame>
    </p:spTree>
    <p:extLst>
      <p:ext uri="{BB962C8B-B14F-4D97-AF65-F5344CB8AC3E}">
        <p14:creationId xmlns:p14="http://schemas.microsoft.com/office/powerpoint/2010/main" val="2632231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1384995"/>
          </a:xfrm>
          <a:prstGeom prst="rect">
            <a:avLst/>
          </a:prstGeom>
          <a:noFill/>
        </p:spPr>
        <p:txBody>
          <a:bodyPr wrap="square" rtlCol="0">
            <a:spAutoFit/>
          </a:bodyPr>
          <a:lstStyle/>
          <a:p>
            <a:r>
              <a:rPr lang="en-GB" sz="2400" b="1" u="sng" dirty="0">
                <a:latin typeface="+mj-lt"/>
              </a:rPr>
              <a:t>Match them up</a:t>
            </a:r>
          </a:p>
          <a:p>
            <a:endParaRPr lang="en-GB" sz="2400" b="1" u="sng" dirty="0">
              <a:latin typeface="+mj-lt"/>
            </a:endParaRPr>
          </a:p>
          <a:p>
            <a:r>
              <a:rPr lang="en-GB" dirty="0">
                <a:latin typeface="+mj-lt"/>
              </a:rPr>
              <a:t>These characteristics are used to decide what type of storage is best suited to a given purpose. Match up the characteristics to correct statement. </a:t>
            </a:r>
          </a:p>
        </p:txBody>
      </p:sp>
      <p:graphicFrame>
        <p:nvGraphicFramePr>
          <p:cNvPr id="4" name="Table 3"/>
          <p:cNvGraphicFramePr>
            <a:graphicFrameLocks noGrp="1"/>
          </p:cNvGraphicFramePr>
          <p:nvPr>
            <p:extLst>
              <p:ext uri="{D42A27DB-BD31-4B8C-83A1-F6EECF244321}">
                <p14:modId xmlns:p14="http://schemas.microsoft.com/office/powerpoint/2010/main" val="1193764019"/>
              </p:ext>
            </p:extLst>
          </p:nvPr>
        </p:nvGraphicFramePr>
        <p:xfrm>
          <a:off x="752906" y="1897298"/>
          <a:ext cx="9928947" cy="3840480"/>
        </p:xfrm>
        <a:graphic>
          <a:graphicData uri="http://schemas.openxmlformats.org/drawingml/2006/table">
            <a:tbl>
              <a:tblPr firstRow="1" bandRow="1">
                <a:tableStyleId>{5940675A-B579-460E-94D1-54222C63F5DA}</a:tableStyleId>
              </a:tblPr>
              <a:tblGrid>
                <a:gridCol w="2114985">
                  <a:extLst>
                    <a:ext uri="{9D8B030D-6E8A-4147-A177-3AD203B41FA5}">
                      <a16:colId xmlns:a16="http://schemas.microsoft.com/office/drawing/2014/main" val="2277807339"/>
                    </a:ext>
                  </a:extLst>
                </a:gridCol>
                <a:gridCol w="803564">
                  <a:extLst>
                    <a:ext uri="{9D8B030D-6E8A-4147-A177-3AD203B41FA5}">
                      <a16:colId xmlns:a16="http://schemas.microsoft.com/office/drawing/2014/main" val="2545656112"/>
                    </a:ext>
                  </a:extLst>
                </a:gridCol>
                <a:gridCol w="7010398">
                  <a:extLst>
                    <a:ext uri="{9D8B030D-6E8A-4147-A177-3AD203B41FA5}">
                      <a16:colId xmlns:a16="http://schemas.microsoft.com/office/drawing/2014/main" val="3079858920"/>
                    </a:ext>
                  </a:extLst>
                </a:gridCol>
              </a:tblGrid>
              <a:tr h="459638">
                <a:tc>
                  <a:txBody>
                    <a:bodyPr/>
                    <a:lstStyle/>
                    <a:p>
                      <a:pPr marL="0" indent="0">
                        <a:buNone/>
                      </a:pPr>
                      <a:r>
                        <a:rPr lang="en-GB" dirty="0">
                          <a:latin typeface="+mj-lt"/>
                        </a:rPr>
                        <a:t>1. Capacity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A. This refers to how quickly the data can be read and transferred</a:t>
                      </a:r>
                      <a:r>
                        <a:rPr lang="en-GB" baseline="0" dirty="0">
                          <a:latin typeface="+mj-lt"/>
                        </a:rPr>
                        <a:t> </a:t>
                      </a:r>
                      <a:r>
                        <a:rPr lang="en-GB" dirty="0">
                          <a:latin typeface="+mj-lt"/>
                        </a:rPr>
                        <a:t>from the storage device.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201959"/>
                  </a:ext>
                </a:extLst>
              </a:tr>
              <a:tr h="459638">
                <a:tc>
                  <a:txBody>
                    <a:bodyPr/>
                    <a:lstStyle/>
                    <a:p>
                      <a:r>
                        <a:rPr lang="en-GB" dirty="0">
                          <a:latin typeface="+mj-lt"/>
                        </a:rPr>
                        <a:t>2. Cost</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B. This refers to how</a:t>
                      </a:r>
                      <a:r>
                        <a:rPr lang="en-GB" baseline="0" dirty="0">
                          <a:latin typeface="+mj-lt"/>
                        </a:rPr>
                        <a:t> easy is it to transport from one place to another.</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5767294"/>
                  </a:ext>
                </a:extLst>
              </a:tr>
              <a:tr h="459638">
                <a:tc>
                  <a:txBody>
                    <a:bodyPr/>
                    <a:lstStyle/>
                    <a:p>
                      <a:r>
                        <a:rPr lang="en-GB" dirty="0">
                          <a:latin typeface="+mj-lt"/>
                        </a:rPr>
                        <a:t>3. Speed</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C. This refers to how expensive</a:t>
                      </a:r>
                      <a:r>
                        <a:rPr lang="en-GB" baseline="0" dirty="0">
                          <a:latin typeface="+mj-lt"/>
                        </a:rPr>
                        <a:t> per byte it is.</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651249"/>
                  </a:ext>
                </a:extLst>
              </a:tr>
              <a:tr h="459638">
                <a:tc>
                  <a:txBody>
                    <a:bodyPr/>
                    <a:lstStyle/>
                    <a:p>
                      <a:r>
                        <a:rPr lang="en-GB" dirty="0">
                          <a:latin typeface="+mj-lt"/>
                        </a:rPr>
                        <a:t>4. Portability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D. This</a:t>
                      </a:r>
                      <a:r>
                        <a:rPr lang="en-GB" baseline="0" dirty="0">
                          <a:latin typeface="+mj-lt"/>
                        </a:rPr>
                        <a:t> refers to longevity – how well does it maintain performance over time?</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6540039"/>
                  </a:ext>
                </a:extLst>
              </a:tr>
              <a:tr h="459638">
                <a:tc>
                  <a:txBody>
                    <a:bodyPr/>
                    <a:lstStyle/>
                    <a:p>
                      <a:r>
                        <a:rPr lang="en-GB" dirty="0">
                          <a:latin typeface="+mj-lt"/>
                        </a:rPr>
                        <a:t>5. Durability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E. This refers to</a:t>
                      </a:r>
                      <a:r>
                        <a:rPr lang="en-GB" baseline="0" dirty="0">
                          <a:latin typeface="+mj-lt"/>
                        </a:rPr>
                        <a:t> how resistant it is to external factors such as being dropped, scratched and how it responds to being in extreme conditions.</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5403780"/>
                  </a:ext>
                </a:extLst>
              </a:tr>
              <a:tr h="459638">
                <a:tc>
                  <a:txBody>
                    <a:bodyPr/>
                    <a:lstStyle/>
                    <a:p>
                      <a:r>
                        <a:rPr lang="en-GB" dirty="0">
                          <a:latin typeface="+mj-lt"/>
                        </a:rPr>
                        <a:t>6. Reliability</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F. This refers to</a:t>
                      </a:r>
                      <a:r>
                        <a:rPr lang="en-GB" baseline="0" dirty="0">
                          <a:latin typeface="+mj-lt"/>
                        </a:rPr>
                        <a:t> how much space is available on the storage device. </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4622884"/>
                  </a:ext>
                </a:extLst>
              </a:tr>
            </a:tbl>
          </a:graphicData>
        </a:graphic>
      </p:graphicFrame>
      <p:cxnSp>
        <p:nvCxnSpPr>
          <p:cNvPr id="5" name="Straight Arrow Connector 4"/>
          <p:cNvCxnSpPr/>
          <p:nvPr/>
        </p:nvCxnSpPr>
        <p:spPr>
          <a:xfrm>
            <a:off x="2701636" y="2008909"/>
            <a:ext cx="1066800" cy="30202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2701636" y="2743200"/>
            <a:ext cx="1066800" cy="56803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2701636" y="2247874"/>
            <a:ext cx="1066800" cy="987162"/>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701636" y="2741455"/>
            <a:ext cx="1066800" cy="1098773"/>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701636" y="4455063"/>
            <a:ext cx="1066800" cy="62851"/>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2653145" y="3728617"/>
            <a:ext cx="1115291" cy="1225984"/>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2576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830997"/>
          </a:xfrm>
          <a:prstGeom prst="rect">
            <a:avLst/>
          </a:prstGeom>
          <a:noFill/>
        </p:spPr>
        <p:txBody>
          <a:bodyPr wrap="square" rtlCol="0">
            <a:spAutoFit/>
          </a:bodyPr>
          <a:lstStyle/>
          <a:p>
            <a:r>
              <a:rPr lang="en-GB" sz="2400" b="1" u="sng" dirty="0">
                <a:latin typeface="+mj-lt"/>
              </a:rPr>
              <a:t>Focus: Capacity</a:t>
            </a:r>
          </a:p>
          <a:p>
            <a:endParaRPr lang="en-GB" sz="2400" b="1" u="sng" dirty="0">
              <a:latin typeface="+mj-lt"/>
            </a:endParaRPr>
          </a:p>
        </p:txBody>
      </p:sp>
      <p:sp>
        <p:nvSpPr>
          <p:cNvPr id="16" name="Rectangle 15"/>
          <p:cNvSpPr/>
          <p:nvPr/>
        </p:nvSpPr>
        <p:spPr>
          <a:xfrm>
            <a:off x="6107653" y="1005943"/>
            <a:ext cx="5757863" cy="72660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Scenario</a:t>
            </a:r>
          </a:p>
          <a:p>
            <a:pPr algn="ctr"/>
            <a:r>
              <a:rPr lang="en-GB" dirty="0">
                <a:solidFill>
                  <a:schemeClr val="tx1"/>
                </a:solidFill>
                <a:latin typeface="+mj-lt"/>
              </a:rPr>
              <a:t>On the left are three bottles of water. </a:t>
            </a: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3" name="Rectangle 12"/>
          <p:cNvSpPr/>
          <p:nvPr/>
        </p:nvSpPr>
        <p:spPr>
          <a:xfrm>
            <a:off x="6107653" y="1960448"/>
            <a:ext cx="5757863" cy="118380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If somebody drinks a lot of water, which one should they buy and why?</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5" name="Rectangle 14"/>
          <p:cNvSpPr/>
          <p:nvPr/>
        </p:nvSpPr>
        <p:spPr>
          <a:xfrm>
            <a:off x="6107653" y="3372154"/>
            <a:ext cx="5757863" cy="118380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must be considered when making this purchase?</a:t>
            </a: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18" name="Picture 17"/>
          <p:cNvPicPr>
            <a:picLocks noChangeAspect="1"/>
          </p:cNvPicPr>
          <p:nvPr/>
        </p:nvPicPr>
        <p:blipFill rotWithShape="1">
          <a:blip r:embed="rId3"/>
          <a:srcRect l="6434" r="4268"/>
          <a:stretch/>
        </p:blipFill>
        <p:spPr>
          <a:xfrm>
            <a:off x="0" y="3372154"/>
            <a:ext cx="6059583" cy="3392905"/>
          </a:xfrm>
          <a:prstGeom prst="rect">
            <a:avLst/>
          </a:prstGeom>
        </p:spPr>
      </p:pic>
    </p:spTree>
    <p:extLst>
      <p:ext uri="{BB962C8B-B14F-4D97-AF65-F5344CB8AC3E}">
        <p14:creationId xmlns:p14="http://schemas.microsoft.com/office/powerpoint/2010/main" val="3984448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srcRect l="6434" r="4268"/>
          <a:stretch/>
        </p:blipFill>
        <p:spPr>
          <a:xfrm>
            <a:off x="0" y="3372154"/>
            <a:ext cx="6059583" cy="3392905"/>
          </a:xfrm>
          <a:prstGeom prst="rect">
            <a:avLst/>
          </a:prstGeom>
        </p:spPr>
      </p:pic>
      <p:sp>
        <p:nvSpPr>
          <p:cNvPr id="3" name="TextBox 2"/>
          <p:cNvSpPr txBox="1"/>
          <p:nvPr/>
        </p:nvSpPr>
        <p:spPr>
          <a:xfrm>
            <a:off x="157162" y="128588"/>
            <a:ext cx="11120437" cy="830997"/>
          </a:xfrm>
          <a:prstGeom prst="rect">
            <a:avLst/>
          </a:prstGeom>
          <a:noFill/>
        </p:spPr>
        <p:txBody>
          <a:bodyPr wrap="square" rtlCol="0">
            <a:spAutoFit/>
          </a:bodyPr>
          <a:lstStyle/>
          <a:p>
            <a:r>
              <a:rPr lang="en-GB" sz="2400" b="1" u="sng" dirty="0">
                <a:latin typeface="+mj-lt"/>
              </a:rPr>
              <a:t>Focus: Capacity</a:t>
            </a:r>
          </a:p>
          <a:p>
            <a:endParaRPr lang="en-GB" sz="2400" b="1" u="sng" dirty="0">
              <a:latin typeface="+mj-lt"/>
            </a:endParaRPr>
          </a:p>
        </p:txBody>
      </p:sp>
      <p:sp>
        <p:nvSpPr>
          <p:cNvPr id="16" name="Rectangle 15"/>
          <p:cNvSpPr/>
          <p:nvPr/>
        </p:nvSpPr>
        <p:spPr>
          <a:xfrm>
            <a:off x="6107653" y="1005943"/>
            <a:ext cx="5757863" cy="72660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Scenario</a:t>
            </a:r>
          </a:p>
          <a:p>
            <a:pPr algn="ctr"/>
            <a:r>
              <a:rPr lang="en-GB" dirty="0">
                <a:solidFill>
                  <a:schemeClr val="tx1"/>
                </a:solidFill>
                <a:latin typeface="+mj-lt"/>
              </a:rPr>
              <a:t>On the left are three bottles of water. </a:t>
            </a: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3" name="Rectangle 12"/>
          <p:cNvSpPr/>
          <p:nvPr/>
        </p:nvSpPr>
        <p:spPr>
          <a:xfrm>
            <a:off x="6107653" y="1960448"/>
            <a:ext cx="5757863" cy="1183805"/>
          </a:xfrm>
          <a:prstGeom prst="rect">
            <a:avLst/>
          </a:prstGeom>
          <a:solidFill>
            <a:schemeClr val="accent6">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If somebody drinks a lot of water, which one should they buy and why?</a:t>
            </a:r>
          </a:p>
          <a:p>
            <a:pPr algn="ctr"/>
            <a:r>
              <a:rPr lang="en-GB" dirty="0">
                <a:solidFill>
                  <a:schemeClr val="tx1"/>
                </a:solidFill>
                <a:latin typeface="+mj-lt"/>
              </a:rPr>
              <a:t>The biggest bottle because it holds more and it will last longer.</a:t>
            </a:r>
          </a:p>
          <a:p>
            <a:pPr algn="ctr"/>
            <a:endParaRPr lang="en-GB" sz="1400" dirty="0">
              <a:solidFill>
                <a:schemeClr val="tx1"/>
              </a:solidFill>
              <a:latin typeface="+mj-lt"/>
            </a:endParaRPr>
          </a:p>
        </p:txBody>
      </p:sp>
      <p:sp>
        <p:nvSpPr>
          <p:cNvPr id="15" name="Rectangle 14"/>
          <p:cNvSpPr/>
          <p:nvPr/>
        </p:nvSpPr>
        <p:spPr>
          <a:xfrm>
            <a:off x="6107653" y="3372154"/>
            <a:ext cx="5757863" cy="1183805"/>
          </a:xfrm>
          <a:prstGeom prst="rect">
            <a:avLst/>
          </a:prstGeom>
          <a:solidFill>
            <a:schemeClr val="accent6">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must be considered when making this purchase?</a:t>
            </a:r>
          </a:p>
          <a:p>
            <a:pPr algn="ctr"/>
            <a:r>
              <a:rPr lang="en-GB" dirty="0">
                <a:solidFill>
                  <a:schemeClr val="tx1"/>
                </a:solidFill>
                <a:latin typeface="+mj-lt"/>
              </a:rPr>
              <a:t>The cost. It’s possible that items that are bigger will cost more. </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7" name="Rectangle 6"/>
          <p:cNvSpPr/>
          <p:nvPr/>
        </p:nvSpPr>
        <p:spPr>
          <a:xfrm>
            <a:off x="6107653" y="4807844"/>
            <a:ext cx="5757863" cy="1755187"/>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Purpose</a:t>
            </a:r>
          </a:p>
          <a:p>
            <a:pPr algn="ctr"/>
            <a:endParaRPr lang="en-GB" u="sng" dirty="0">
              <a:solidFill>
                <a:schemeClr val="tx1"/>
              </a:solidFill>
              <a:latin typeface="+mj-lt"/>
            </a:endParaRPr>
          </a:p>
          <a:p>
            <a:pPr algn="ctr"/>
            <a:r>
              <a:rPr lang="en-GB" dirty="0">
                <a:solidFill>
                  <a:schemeClr val="tx1"/>
                </a:solidFill>
                <a:latin typeface="+mj-lt"/>
              </a:rPr>
              <a:t>Quantity plays an important role in how consumers behave when making a purchase and it’s no different when it comes to select storage device. A device with a high capacity will be more appealing to users.</a:t>
            </a:r>
          </a:p>
          <a:p>
            <a:pPr algn="ctr"/>
            <a:endParaRPr lang="en-GB" sz="1400" dirty="0">
              <a:solidFill>
                <a:schemeClr val="tx1"/>
              </a:solidFill>
              <a:latin typeface="+mj-lt"/>
            </a:endParaRPr>
          </a:p>
        </p:txBody>
      </p:sp>
    </p:spTree>
    <p:extLst>
      <p:ext uri="{BB962C8B-B14F-4D97-AF65-F5344CB8AC3E}">
        <p14:creationId xmlns:p14="http://schemas.microsoft.com/office/powerpoint/2010/main" val="1210142728"/>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1097</Words>
  <Application>Microsoft Office PowerPoint</Application>
  <PresentationFormat>Widescreen</PresentationFormat>
  <Paragraphs>164</Paragraphs>
  <Slides>15</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Lucida Sans Typewriter</vt:lpstr>
      <vt:lpstr>Times New Roman</vt:lpstr>
      <vt:lpstr>Tw Cen MT</vt:lpstr>
      <vt:lpstr>Office Theme</vt:lpstr>
      <vt:lpstr>WJEC Digital Technology</vt:lpstr>
      <vt:lpstr>PowerPoint Presentation</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2021-03-27T13:16:15Z</dcterms:modified>
</cp:coreProperties>
</file>